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61" r:id="rId4"/>
    <p:sldId id="260" r:id="rId5"/>
    <p:sldId id="262"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9/7/2016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9/7/2016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9/7/2016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9/7/2016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useum.wales/stfagans/buildings/kennixton/" TargetMode="Externa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museum.wales/media/13711/Scan10007.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useum.wales/stfagans/buildings/garregfawr/"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crypted-tbn2.gstatic.com/images?q=tbn:ANd9GcQ0Mp761hqBExiURPSSi3HUwFwxWUWiJeaX1KLMxj5PqMFuWCrvyA" TargetMode="Externa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www.houseplan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m/search?q=modern+farmhouse+during+great+depression&amp;safe=strict&amp;espv=2&amp;biw=1440&amp;bih=799&amp;source=lnms&amp;tbm=isch&amp;sa=X&amp;ved=0ahUKEwiYgt6A0P3OAhXFlB4KHatoBmIQ_AUIBigB"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museum.wales/stfagans/buildings/garregfawr/" TargetMode="External"/><Relationship Id="rId2" Type="http://schemas.openxmlformats.org/officeDocument/2006/relationships/hyperlink" Target="http://houseplansandmore.com/resource_center/farmhouse-history.aspx" TargetMode="External"/><Relationship Id="rId1" Type="http://schemas.openxmlformats.org/officeDocument/2006/relationships/slideLayout" Target="../slideLayouts/slideLayout2.xml"/><Relationship Id="rId5" Type="http://schemas.openxmlformats.org/officeDocument/2006/relationships/hyperlink" Target="http://www.stillwaterarchitecture.com/blog/five-elements-of-modern-farmhouse-design/" TargetMode="External"/><Relationship Id="rId4" Type="http://schemas.openxmlformats.org/officeDocument/2006/relationships/hyperlink" Target="http://www.hgtv.com/design/home-styles/farmhouse-architec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Architectural style</a:t>
            </a:r>
            <a:br>
              <a:rPr lang="en-US" dirty="0" smtClean="0"/>
            </a:br>
            <a:r>
              <a:rPr lang="en-US" dirty="0" smtClean="0"/>
              <a:t>Farmhouse</a:t>
            </a:r>
            <a:endParaRPr lang="en-US" dirty="0"/>
          </a:p>
        </p:txBody>
      </p:sp>
      <p:sp>
        <p:nvSpPr>
          <p:cNvPr id="3" name="Subtitle 2"/>
          <p:cNvSpPr>
            <a:spLocks noGrp="1"/>
          </p:cNvSpPr>
          <p:nvPr>
            <p:ph type="subTitle" idx="1"/>
          </p:nvPr>
        </p:nvSpPr>
        <p:spPr/>
        <p:txBody>
          <a:bodyPr/>
          <a:lstStyle/>
          <a:p>
            <a:r>
              <a:rPr lang="en-US" dirty="0" smtClean="0"/>
              <a:t>By: Mikaela </a:t>
            </a:r>
            <a:r>
              <a:rPr lang="en-US" dirty="0" err="1" smtClean="0"/>
              <a:t>Leitzel</a:t>
            </a:r>
            <a:r>
              <a:rPr lang="en-US" dirty="0" smtClean="0"/>
              <a:t> </a:t>
            </a:r>
            <a:endParaRPr lang="en-US" dirty="0"/>
          </a:p>
        </p:txBody>
      </p:sp>
    </p:spTree>
    <p:extLst>
      <p:ext uri="{BB962C8B-B14F-4D97-AF65-F5344CB8AC3E}">
        <p14:creationId xmlns:p14="http://schemas.microsoft.com/office/powerpoint/2010/main" val="2410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Farmhouse ~ Colonial Time Period </a:t>
            </a:r>
            <a:endParaRPr lang="en-US" dirty="0"/>
          </a:p>
        </p:txBody>
      </p:sp>
      <p:sp>
        <p:nvSpPr>
          <p:cNvPr id="3" name="Text Placeholder 2"/>
          <p:cNvSpPr>
            <a:spLocks noGrp="1"/>
          </p:cNvSpPr>
          <p:nvPr>
            <p:ph type="body" idx="1"/>
          </p:nvPr>
        </p:nvSpPr>
        <p:spPr/>
        <p:txBody>
          <a:bodyPr/>
          <a:lstStyle/>
          <a:p>
            <a:r>
              <a:rPr lang="en-US" dirty="0" smtClean="0"/>
              <a:t>History: </a:t>
            </a:r>
            <a:endParaRPr lang="en-US" dirty="0"/>
          </a:p>
        </p:txBody>
      </p:sp>
      <p:sp>
        <p:nvSpPr>
          <p:cNvPr id="4" name="Content Placeholder 3"/>
          <p:cNvSpPr>
            <a:spLocks noGrp="1"/>
          </p:cNvSpPr>
          <p:nvPr>
            <p:ph sz="half" idx="2"/>
          </p:nvPr>
        </p:nvSpPr>
        <p:spPr/>
        <p:txBody>
          <a:bodyPr/>
          <a:lstStyle/>
          <a:p>
            <a:r>
              <a:rPr lang="en-US" dirty="0" smtClean="0"/>
              <a:t>16</a:t>
            </a:r>
            <a:r>
              <a:rPr lang="en-US" baseline="30000" dirty="0" smtClean="0"/>
              <a:t>th</a:t>
            </a:r>
            <a:r>
              <a:rPr lang="en-US" dirty="0" smtClean="0"/>
              <a:t> century until the end of the 17</a:t>
            </a:r>
            <a:r>
              <a:rPr lang="en-US" baseline="30000" dirty="0" smtClean="0"/>
              <a:t>th</a:t>
            </a:r>
            <a:r>
              <a:rPr lang="en-US" dirty="0" smtClean="0"/>
              <a:t> century</a:t>
            </a:r>
          </a:p>
          <a:p>
            <a:r>
              <a:rPr lang="en-US" dirty="0" smtClean="0"/>
              <a:t>First found on the countryside of Quebec and Ontario. </a:t>
            </a:r>
          </a:p>
          <a:p>
            <a:endParaRPr lang="en-US" dirty="0"/>
          </a:p>
        </p:txBody>
      </p:sp>
      <p:sp>
        <p:nvSpPr>
          <p:cNvPr id="5" name="Text Placeholder 4"/>
          <p:cNvSpPr>
            <a:spLocks noGrp="1"/>
          </p:cNvSpPr>
          <p:nvPr>
            <p:ph type="body" sz="quarter" idx="3"/>
          </p:nvPr>
        </p:nvSpPr>
        <p:spPr/>
        <p:txBody>
          <a:bodyPr/>
          <a:lstStyle/>
          <a:p>
            <a:r>
              <a:rPr lang="en-US" dirty="0" smtClean="0"/>
              <a:t>Style: </a:t>
            </a:r>
            <a:endParaRPr lang="en-US" dirty="0"/>
          </a:p>
        </p:txBody>
      </p:sp>
      <p:sp>
        <p:nvSpPr>
          <p:cNvPr id="6" name="Content Placeholder 5"/>
          <p:cNvSpPr>
            <a:spLocks noGrp="1"/>
          </p:cNvSpPr>
          <p:nvPr>
            <p:ph sz="quarter" idx="4"/>
          </p:nvPr>
        </p:nvSpPr>
        <p:spPr>
          <a:xfrm>
            <a:off x="6364224" y="2688336"/>
            <a:ext cx="4754880" cy="3787768"/>
          </a:xfrm>
        </p:spPr>
        <p:txBody>
          <a:bodyPr>
            <a:normAutofit/>
          </a:bodyPr>
          <a:lstStyle/>
          <a:p>
            <a:r>
              <a:rPr lang="en-US" dirty="0" smtClean="0"/>
              <a:t>Consisted usually of 2 stories, the bottom story was in place for anything other than the bedroom. The bedroom was always on the 2</a:t>
            </a:r>
            <a:r>
              <a:rPr lang="en-US" baseline="30000" dirty="0" smtClean="0"/>
              <a:t>nd</a:t>
            </a:r>
            <a:r>
              <a:rPr lang="en-US" dirty="0" smtClean="0"/>
              <a:t> story. </a:t>
            </a:r>
          </a:p>
          <a:p>
            <a:r>
              <a:rPr lang="en-US" dirty="0" smtClean="0"/>
              <a:t>Materials: Stone, timber logs, hay mixed with mud, and even berries.</a:t>
            </a:r>
          </a:p>
          <a:p>
            <a:r>
              <a:rPr lang="en-US" dirty="0" smtClean="0"/>
              <a:t>Distinctive features: A chimney allowed there to be a closed roof, the rooves were shaped in a triangular prism, and there was now a 2</a:t>
            </a:r>
            <a:r>
              <a:rPr lang="en-US" baseline="30000" dirty="0" smtClean="0"/>
              <a:t>nd</a:t>
            </a:r>
            <a:r>
              <a:rPr lang="en-US" dirty="0" smtClean="0"/>
              <a:t> level for sleeping. </a:t>
            </a:r>
            <a:endParaRPr lang="en-US" dirty="0"/>
          </a:p>
        </p:txBody>
      </p:sp>
      <p:pic>
        <p:nvPicPr>
          <p:cNvPr id="7" name="Picture 6">
            <a:hlinkClick r:id="rId2"/>
          </p:cNvPr>
          <p:cNvPicPr>
            <a:picLocks noChangeAspect="1"/>
          </p:cNvPicPr>
          <p:nvPr/>
        </p:nvPicPr>
        <p:blipFill>
          <a:blip r:embed="rId3"/>
          <a:stretch>
            <a:fillRect/>
          </a:stretch>
        </p:blipFill>
        <p:spPr>
          <a:xfrm>
            <a:off x="324523" y="4819426"/>
            <a:ext cx="2639176" cy="1748454"/>
          </a:xfrm>
          <a:prstGeom prst="rect">
            <a:avLst/>
          </a:prstGeom>
          <a:ln>
            <a:noFill/>
          </a:ln>
          <a:effectLst>
            <a:softEdge rad="112500"/>
          </a:effectLst>
        </p:spPr>
      </p:pic>
      <p:pic>
        <p:nvPicPr>
          <p:cNvPr id="8" name="Picture 7">
            <a:hlinkClick r:id="rId4"/>
          </p:cNvPr>
          <p:cNvPicPr>
            <a:picLocks noChangeAspect="1"/>
          </p:cNvPicPr>
          <p:nvPr/>
        </p:nvPicPr>
        <p:blipFill>
          <a:blip r:embed="rId5"/>
          <a:stretch>
            <a:fillRect/>
          </a:stretch>
        </p:blipFill>
        <p:spPr>
          <a:xfrm>
            <a:off x="3049149" y="4218996"/>
            <a:ext cx="2607653" cy="1816044"/>
          </a:xfrm>
          <a:prstGeom prst="rect">
            <a:avLst/>
          </a:prstGeom>
          <a:ln>
            <a:noFill/>
          </a:ln>
          <a:effectLst>
            <a:softEdge rad="112500"/>
          </a:effectLst>
        </p:spPr>
      </p:pic>
    </p:spTree>
    <p:extLst>
      <p:ext uri="{BB962C8B-B14F-4D97-AF65-F5344CB8AC3E}">
        <p14:creationId xmlns:p14="http://schemas.microsoft.com/office/powerpoint/2010/main" val="114825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Farmhouse ~ Colonial time period </a:t>
            </a:r>
            <a:endParaRPr lang="en-US" dirty="0"/>
          </a:p>
        </p:txBody>
      </p:sp>
      <p:sp>
        <p:nvSpPr>
          <p:cNvPr id="3" name="Text Placeholder 2"/>
          <p:cNvSpPr>
            <a:spLocks noGrp="1"/>
          </p:cNvSpPr>
          <p:nvPr>
            <p:ph type="body" idx="1"/>
          </p:nvPr>
        </p:nvSpPr>
        <p:spPr/>
        <p:txBody>
          <a:bodyPr/>
          <a:lstStyle/>
          <a:p>
            <a:r>
              <a:rPr lang="en-US" dirty="0" smtClean="0"/>
              <a:t>Style:</a:t>
            </a:r>
            <a:endParaRPr lang="en-US" dirty="0"/>
          </a:p>
        </p:txBody>
      </p:sp>
      <p:sp>
        <p:nvSpPr>
          <p:cNvPr id="4" name="Content Placeholder 3"/>
          <p:cNvSpPr>
            <a:spLocks noGrp="1"/>
          </p:cNvSpPr>
          <p:nvPr>
            <p:ph sz="half" idx="2"/>
          </p:nvPr>
        </p:nvSpPr>
        <p:spPr/>
        <p:txBody>
          <a:bodyPr/>
          <a:lstStyle/>
          <a:p>
            <a:r>
              <a:rPr lang="en-US" dirty="0" smtClean="0"/>
              <a:t>The purpose of the structure was to allow farmers to be at the farm earlier, and have a reliable place to live in the rural location. The design was more balanced and proportion because it was solely for comfortability and sturdiness. Red was typically the only color given to keep “evil spirits” away. </a:t>
            </a:r>
          </a:p>
          <a:p>
            <a:endParaRPr lang="en-US" dirty="0"/>
          </a:p>
        </p:txBody>
      </p:sp>
      <p:sp>
        <p:nvSpPr>
          <p:cNvPr id="6" name="Content Placeholder 5"/>
          <p:cNvSpPr>
            <a:spLocks noGrp="1"/>
          </p:cNvSpPr>
          <p:nvPr>
            <p:ph sz="quarter" idx="4"/>
          </p:nvPr>
        </p:nvSpPr>
        <p:spPr>
          <a:xfrm>
            <a:off x="6364224" y="2048256"/>
            <a:ext cx="4754880" cy="3986784"/>
          </a:xfrm>
        </p:spPr>
        <p:txBody>
          <a:bodyPr/>
          <a:lstStyle/>
          <a:p>
            <a:r>
              <a:rPr lang="en-US" dirty="0" smtClean="0"/>
              <a:t>This style was intended mostly for only farmers and their families. Many of the farmhouses from this time period are still standing with little to no restoration. </a:t>
            </a:r>
          </a:p>
          <a:p>
            <a:r>
              <a:rPr lang="en-US" dirty="0" smtClean="0"/>
              <a:t>This style was used mostly on fields of Scandinavia and Germany in Europe.  </a:t>
            </a:r>
            <a:endParaRPr lang="en-US" dirty="0"/>
          </a:p>
        </p:txBody>
      </p:sp>
      <p:pic>
        <p:nvPicPr>
          <p:cNvPr id="7" name="Picture 6">
            <a:hlinkClick r:id="rId2"/>
          </p:cNvPr>
          <p:cNvPicPr>
            <a:picLocks noChangeAspect="1"/>
          </p:cNvPicPr>
          <p:nvPr/>
        </p:nvPicPr>
        <p:blipFill>
          <a:blip r:embed="rId3"/>
          <a:stretch>
            <a:fillRect/>
          </a:stretch>
        </p:blipFill>
        <p:spPr>
          <a:xfrm>
            <a:off x="4414221" y="5005047"/>
            <a:ext cx="2524461" cy="1679217"/>
          </a:xfrm>
          <a:prstGeom prst="rect">
            <a:avLst/>
          </a:prstGeom>
          <a:ln>
            <a:noFill/>
          </a:ln>
          <a:effectLst>
            <a:softEdge rad="112500"/>
          </a:effectLst>
        </p:spPr>
      </p:pic>
    </p:spTree>
    <p:extLst>
      <p:ext uri="{BB962C8B-B14F-4D97-AF65-F5344CB8AC3E}">
        <p14:creationId xmlns:p14="http://schemas.microsoft.com/office/powerpoint/2010/main" val="41591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Farmhouse ~ Modern time period</a:t>
            </a:r>
            <a:endParaRPr lang="en-US" dirty="0"/>
          </a:p>
        </p:txBody>
      </p:sp>
      <p:sp>
        <p:nvSpPr>
          <p:cNvPr id="3" name="Text Placeholder 2"/>
          <p:cNvSpPr>
            <a:spLocks noGrp="1"/>
          </p:cNvSpPr>
          <p:nvPr>
            <p:ph type="body" idx="1"/>
          </p:nvPr>
        </p:nvSpPr>
        <p:spPr/>
        <p:txBody>
          <a:bodyPr/>
          <a:lstStyle/>
          <a:p>
            <a:r>
              <a:rPr lang="en-US" dirty="0" smtClean="0"/>
              <a:t>History: </a:t>
            </a:r>
            <a:endParaRPr lang="en-US" dirty="0"/>
          </a:p>
        </p:txBody>
      </p:sp>
      <p:sp>
        <p:nvSpPr>
          <p:cNvPr id="4" name="Content Placeholder 3"/>
          <p:cNvSpPr>
            <a:spLocks noGrp="1"/>
          </p:cNvSpPr>
          <p:nvPr>
            <p:ph sz="half" idx="2"/>
          </p:nvPr>
        </p:nvSpPr>
        <p:spPr/>
        <p:txBody>
          <a:bodyPr/>
          <a:lstStyle/>
          <a:p>
            <a:r>
              <a:rPr lang="en-US" dirty="0" smtClean="0"/>
              <a:t>1930’s through the 1940’s</a:t>
            </a:r>
          </a:p>
          <a:p>
            <a:r>
              <a:rPr lang="en-US" dirty="0" smtClean="0"/>
              <a:t>Found in the United States countryside.  </a:t>
            </a:r>
            <a:endParaRPr lang="en-US" dirty="0"/>
          </a:p>
        </p:txBody>
      </p:sp>
      <p:sp>
        <p:nvSpPr>
          <p:cNvPr id="5" name="Text Placeholder 4"/>
          <p:cNvSpPr>
            <a:spLocks noGrp="1"/>
          </p:cNvSpPr>
          <p:nvPr>
            <p:ph type="body" sz="quarter" idx="3"/>
          </p:nvPr>
        </p:nvSpPr>
        <p:spPr/>
        <p:txBody>
          <a:bodyPr/>
          <a:lstStyle/>
          <a:p>
            <a:r>
              <a:rPr lang="en-US" dirty="0" smtClean="0"/>
              <a:t>Style: </a:t>
            </a:r>
            <a:endParaRPr lang="en-US" dirty="0"/>
          </a:p>
        </p:txBody>
      </p:sp>
      <p:sp>
        <p:nvSpPr>
          <p:cNvPr id="6" name="Content Placeholder 5"/>
          <p:cNvSpPr>
            <a:spLocks noGrp="1"/>
          </p:cNvSpPr>
          <p:nvPr>
            <p:ph sz="quarter" idx="4"/>
          </p:nvPr>
        </p:nvSpPr>
        <p:spPr>
          <a:xfrm>
            <a:off x="6364224" y="2743200"/>
            <a:ext cx="4754880" cy="3905026"/>
          </a:xfrm>
        </p:spPr>
        <p:txBody>
          <a:bodyPr/>
          <a:lstStyle/>
          <a:p>
            <a:r>
              <a:rPr lang="en-US" dirty="0" smtClean="0"/>
              <a:t>Also, consist of usually 2 stories; however, the 2</a:t>
            </a:r>
            <a:r>
              <a:rPr lang="en-US" baseline="30000" dirty="0" smtClean="0"/>
              <a:t>nd</a:t>
            </a:r>
            <a:r>
              <a:rPr lang="en-US" dirty="0" smtClean="0"/>
              <a:t> story has more availability for more than just bedrooms. </a:t>
            </a:r>
          </a:p>
          <a:p>
            <a:r>
              <a:rPr lang="en-US" dirty="0" smtClean="0"/>
              <a:t>Materials: Electrical pumps, wooden clapboard siding, brick, quarried stone. </a:t>
            </a:r>
          </a:p>
          <a:p>
            <a:r>
              <a:rPr lang="en-US" dirty="0" smtClean="0"/>
              <a:t>Distinctive features: A wrap around porch, an electrical pump to disperse electricity throughout the home, and more space is given on the exterior design. </a:t>
            </a:r>
            <a:endParaRPr lang="en-US" dirty="0"/>
          </a:p>
        </p:txBody>
      </p:sp>
      <p:pic>
        <p:nvPicPr>
          <p:cNvPr id="7" name="Picture 6">
            <a:hlinkClick r:id="rId2"/>
          </p:cNvPr>
          <p:cNvPicPr>
            <a:picLocks noChangeAspect="1"/>
          </p:cNvPicPr>
          <p:nvPr/>
        </p:nvPicPr>
        <p:blipFill>
          <a:blip r:embed="rId3"/>
          <a:stretch>
            <a:fillRect/>
          </a:stretch>
        </p:blipFill>
        <p:spPr>
          <a:xfrm>
            <a:off x="422592" y="4679577"/>
            <a:ext cx="2841402" cy="1890824"/>
          </a:xfrm>
          <a:prstGeom prst="rect">
            <a:avLst/>
          </a:prstGeom>
          <a:ln>
            <a:noFill/>
          </a:ln>
          <a:effectLst>
            <a:softEdge rad="112500"/>
          </a:effectLst>
        </p:spPr>
      </p:pic>
      <p:pic>
        <p:nvPicPr>
          <p:cNvPr id="8" name="Picture 7">
            <a:hlinkClick r:id="rId4"/>
          </p:cNvPr>
          <p:cNvPicPr>
            <a:picLocks noChangeAspect="1"/>
          </p:cNvPicPr>
          <p:nvPr/>
        </p:nvPicPr>
        <p:blipFill>
          <a:blip r:embed="rId5"/>
          <a:stretch>
            <a:fillRect/>
          </a:stretch>
        </p:blipFill>
        <p:spPr>
          <a:xfrm>
            <a:off x="3297316" y="3905026"/>
            <a:ext cx="2579945" cy="1719963"/>
          </a:xfrm>
          <a:prstGeom prst="rect">
            <a:avLst/>
          </a:prstGeom>
          <a:ln>
            <a:noFill/>
          </a:ln>
          <a:effectLst>
            <a:softEdge rad="112500"/>
          </a:effectLst>
        </p:spPr>
      </p:pic>
    </p:spTree>
    <p:extLst>
      <p:ext uri="{BB962C8B-B14F-4D97-AF65-F5344CB8AC3E}">
        <p14:creationId xmlns:p14="http://schemas.microsoft.com/office/powerpoint/2010/main" val="19651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Farmhouse ~ Modern time period </a:t>
            </a:r>
            <a:endParaRPr lang="en-US" dirty="0"/>
          </a:p>
        </p:txBody>
      </p:sp>
      <p:sp>
        <p:nvSpPr>
          <p:cNvPr id="3" name="Text Placeholder 2"/>
          <p:cNvSpPr>
            <a:spLocks noGrp="1"/>
          </p:cNvSpPr>
          <p:nvPr>
            <p:ph type="body" idx="1"/>
          </p:nvPr>
        </p:nvSpPr>
        <p:spPr/>
        <p:txBody>
          <a:bodyPr/>
          <a:lstStyle/>
          <a:p>
            <a:r>
              <a:rPr lang="en-US" dirty="0" smtClean="0"/>
              <a:t>Style: </a:t>
            </a:r>
            <a:endParaRPr lang="en-US" dirty="0"/>
          </a:p>
        </p:txBody>
      </p:sp>
      <p:sp>
        <p:nvSpPr>
          <p:cNvPr id="4" name="Content Placeholder 3"/>
          <p:cNvSpPr>
            <a:spLocks noGrp="1"/>
          </p:cNvSpPr>
          <p:nvPr>
            <p:ph sz="half" idx="2"/>
          </p:nvPr>
        </p:nvSpPr>
        <p:spPr/>
        <p:txBody>
          <a:bodyPr/>
          <a:lstStyle/>
          <a:p>
            <a:r>
              <a:rPr lang="en-US" dirty="0" smtClean="0"/>
              <a:t>The purpose of this house was to create a more spacious/comfortable home. Dur</a:t>
            </a:r>
            <a:r>
              <a:rPr lang="en-US" dirty="0" smtClean="0"/>
              <a:t>ing the Great Depression farmhouses also had been a home that was given to city dwellers because it was cheaper to make, and had an electrical pump available. </a:t>
            </a:r>
            <a:endParaRPr lang="en-US" dirty="0"/>
          </a:p>
        </p:txBody>
      </p:sp>
      <p:sp>
        <p:nvSpPr>
          <p:cNvPr id="6" name="Content Placeholder 5"/>
          <p:cNvSpPr>
            <a:spLocks noGrp="1"/>
          </p:cNvSpPr>
          <p:nvPr>
            <p:ph sz="quarter" idx="4"/>
          </p:nvPr>
        </p:nvSpPr>
        <p:spPr>
          <a:xfrm>
            <a:off x="6364224" y="2048256"/>
            <a:ext cx="4754880" cy="3986784"/>
          </a:xfrm>
        </p:spPr>
        <p:txBody>
          <a:bodyPr/>
          <a:lstStyle/>
          <a:p>
            <a:r>
              <a:rPr lang="en-US" dirty="0" smtClean="0"/>
              <a:t>The balance and proportion of the farmhouses were very basic, and served more for stability than appearance. </a:t>
            </a:r>
          </a:p>
          <a:p>
            <a:r>
              <a:rPr lang="en-US" dirty="0" smtClean="0"/>
              <a:t>Farmhouses were used for residents, and the more modern </a:t>
            </a:r>
            <a:r>
              <a:rPr lang="en-US" dirty="0" err="1" smtClean="0"/>
              <a:t>ohmes</a:t>
            </a:r>
            <a:r>
              <a:rPr lang="en-US" dirty="0" smtClean="0"/>
              <a:t> were found prominently in the United States on country land as well as the start of home developments. </a:t>
            </a:r>
            <a:endParaRPr lang="en-US" dirty="0"/>
          </a:p>
        </p:txBody>
      </p:sp>
      <p:pic>
        <p:nvPicPr>
          <p:cNvPr id="5" name="Picture 4">
            <a:hlinkClick r:id="rId2"/>
          </p:cNvPr>
          <p:cNvPicPr>
            <a:picLocks noChangeAspect="1"/>
          </p:cNvPicPr>
          <p:nvPr/>
        </p:nvPicPr>
        <p:blipFill>
          <a:blip r:embed="rId3"/>
          <a:stretch>
            <a:fillRect/>
          </a:stretch>
        </p:blipFill>
        <p:spPr>
          <a:xfrm>
            <a:off x="5359067" y="4572001"/>
            <a:ext cx="1992025" cy="1983172"/>
          </a:xfrm>
          <a:prstGeom prst="rect">
            <a:avLst/>
          </a:prstGeom>
          <a:ln>
            <a:noFill/>
          </a:ln>
          <a:effectLst>
            <a:softEdge rad="112500"/>
          </a:effectLst>
        </p:spPr>
      </p:pic>
    </p:spTree>
    <p:extLst>
      <p:ext uri="{BB962C8B-B14F-4D97-AF65-F5344CB8AC3E}">
        <p14:creationId xmlns:p14="http://schemas.microsoft.com/office/powerpoint/2010/main" val="145434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normAutofit/>
          </a:bodyPr>
          <a:lstStyle/>
          <a:p>
            <a:r>
              <a:rPr lang="en-US" dirty="0">
                <a:hlinkClick r:id="rId2"/>
              </a:rPr>
              <a:t>http://</a:t>
            </a:r>
            <a:r>
              <a:rPr lang="en-US" dirty="0" smtClean="0">
                <a:hlinkClick r:id="rId2"/>
              </a:rPr>
              <a:t>houseplansandmore.com/resource_center/farmhouse-history.aspx</a:t>
            </a:r>
            <a:endParaRPr lang="en-US" dirty="0" smtClean="0"/>
          </a:p>
          <a:p>
            <a:r>
              <a:rPr lang="en-US" dirty="0" smtClean="0">
                <a:hlinkClick r:id="rId3"/>
              </a:rPr>
              <a:t>https</a:t>
            </a:r>
            <a:r>
              <a:rPr lang="en-US" dirty="0">
                <a:hlinkClick r:id="rId3"/>
              </a:rPr>
              <a:t>://museum.wales/stfagans/buildings/garregfawr</a:t>
            </a:r>
            <a:r>
              <a:rPr lang="en-US" dirty="0" smtClean="0">
                <a:hlinkClick r:id="rId3"/>
              </a:rPr>
              <a:t>/</a:t>
            </a:r>
            <a:endParaRPr lang="en-US" dirty="0" smtClean="0"/>
          </a:p>
          <a:p>
            <a:r>
              <a:rPr lang="en-US" dirty="0">
                <a:hlinkClick r:id="rId4"/>
              </a:rPr>
              <a:t>http://</a:t>
            </a:r>
            <a:r>
              <a:rPr lang="en-US" dirty="0" smtClean="0">
                <a:hlinkClick r:id="rId4"/>
              </a:rPr>
              <a:t>www.hgtv.com/design/home-styles/farmhouse-architecture</a:t>
            </a:r>
            <a:endParaRPr lang="en-US" dirty="0" smtClean="0"/>
          </a:p>
          <a:p>
            <a:r>
              <a:rPr lang="en-US" dirty="0">
                <a:hlinkClick r:id="rId5"/>
              </a:rPr>
              <a:t>http://www.stillwaterarchitecture.com/blog/five-elements-of-modern-farmhouse-design</a:t>
            </a:r>
            <a:r>
              <a:rPr lang="en-US" dirty="0" smtClean="0">
                <a:hlinkClick r:id="rId5"/>
              </a:rPr>
              <a:t>/</a:t>
            </a:r>
            <a:endParaRPr lang="en-US" dirty="0" smtClean="0"/>
          </a:p>
          <a:p>
            <a:pPr marL="0" indent="0">
              <a:buNone/>
            </a:pPr>
            <a:r>
              <a:rPr lang="en-US" dirty="0" smtClean="0"/>
              <a:t>*Pictures have a hyperlink </a:t>
            </a:r>
            <a:r>
              <a:rPr lang="en-US" dirty="0" smtClean="0"/>
              <a:t>attached. </a:t>
            </a:r>
            <a:endParaRPr lang="en-US" dirty="0" smtClean="0"/>
          </a:p>
          <a:p>
            <a:endParaRPr lang="en-US" dirty="0"/>
          </a:p>
        </p:txBody>
      </p:sp>
    </p:spTree>
    <p:extLst>
      <p:ext uri="{BB962C8B-B14F-4D97-AF65-F5344CB8AC3E}">
        <p14:creationId xmlns:p14="http://schemas.microsoft.com/office/powerpoint/2010/main" val="2023210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87</TotalTime>
  <Words>424</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Rockwell</vt:lpstr>
      <vt:lpstr>Rockwell Condensed</vt:lpstr>
      <vt:lpstr>Wingdings</vt:lpstr>
      <vt:lpstr>Wood Type</vt:lpstr>
      <vt:lpstr>Architectural style Farmhouse</vt:lpstr>
      <vt:lpstr>Farmhouse ~ Colonial Time Period </vt:lpstr>
      <vt:lpstr>Farmhouse ~ Colonial time period </vt:lpstr>
      <vt:lpstr>Farmhouse ~ Modern time period</vt:lpstr>
      <vt:lpstr>Farmhouse ~ Modern time period </vt:lpstr>
      <vt:lpstr>Resources </vt:lpstr>
    </vt:vector>
  </TitlesOfParts>
  <Company>South Western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style Farmhouse</dc:title>
  <dc:creator>SWSD</dc:creator>
  <cp:lastModifiedBy>SWSD</cp:lastModifiedBy>
  <cp:revision>9</cp:revision>
  <dcterms:created xsi:type="dcterms:W3CDTF">2016-09-02T16:22:30Z</dcterms:created>
  <dcterms:modified xsi:type="dcterms:W3CDTF">2016-09-07T16:04:17Z</dcterms:modified>
</cp:coreProperties>
</file>